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>
                <a:solidFill>
                  <a:srgbClr val="DDE9EC">
                    <a:shade val="90000"/>
                  </a:srgbClr>
                </a:solidFill>
              </a:rPr>
              <a:pPr/>
              <a:t>11/17/2013</a:t>
            </a:fld>
            <a:endParaRPr lang="en-US" dirty="0">
              <a:solidFill>
                <a:srgbClr val="DDE9EC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DE9EC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>
                <a:solidFill>
                  <a:srgbClr val="DDE9EC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DDE9EC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0586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11/17/2013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685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11/17/2013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37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11/17/2013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005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>
                <a:solidFill>
                  <a:srgbClr val="DDE9EC">
                    <a:shade val="90000"/>
                  </a:srgbClr>
                </a:solidFill>
              </a:rPr>
              <a:pPr/>
              <a:t>11/17/2013</a:t>
            </a:fld>
            <a:endParaRPr lang="en-US" dirty="0">
              <a:solidFill>
                <a:srgbClr val="DDE9EC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DE9EC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>
                <a:solidFill>
                  <a:srgbClr val="DDE9EC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DDE9EC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401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11/17/2013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86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11/17/2013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088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11/17/2013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128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11/17/2013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680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11/17/2013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100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11/17/2013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2994F637-4C5A-4B58-93B8-4B62B62D55D3}" type="slidenum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231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11/17/2013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2454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133600"/>
            <a:ext cx="7772400" cy="1362456"/>
          </a:xfrm>
        </p:spPr>
        <p:txBody>
          <a:bodyPr/>
          <a:lstStyle/>
          <a:p>
            <a:pPr algn="ctr"/>
            <a:r>
              <a:rPr lang="en-US" dirty="0" smtClean="0"/>
              <a:t>Bar Charts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45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6096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Bar Charts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133600"/>
            <a:ext cx="8229600" cy="438912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Bar charts are graphs of rectangular bars with the length of the bars proportional to the value represented.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Bar charts can be used to represent discrete data (data that changes over discrete intervals, not continuously).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Bar charts are useful for showing trends over time.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Bar charts are often more visually appealing than line graphs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07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6096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33700" y="6183684"/>
            <a:ext cx="609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http://www.w3schools.com/browsers/browsers_stats.asp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90800" y="1849287"/>
            <a:ext cx="678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727CA3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w3schools.com Browser survey of their visitors:</a:t>
            </a:r>
            <a:endParaRPr lang="en-US" sz="2400" dirty="0">
              <a:solidFill>
                <a:srgbClr val="727CA3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630705"/>
              </p:ext>
            </p:extLst>
          </p:nvPr>
        </p:nvGraphicFramePr>
        <p:xfrm>
          <a:off x="1943100" y="2560749"/>
          <a:ext cx="8077200" cy="307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554480"/>
                <a:gridCol w="1615440"/>
                <a:gridCol w="1615440"/>
                <a:gridCol w="16154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Month/Year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Internet</a:t>
                      </a:r>
                    </a:p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Explorer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Firefox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Chrome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Safari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Jan 2008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54.7%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36.4%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1.9%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Jan 2009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44.8%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45.5%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3.9%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3.0%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Jan 2010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36.2%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46.3%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10.8%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3.7%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Jan 2011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26.6%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42.8%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23.8%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4.0%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Jan 2012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20.1%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37.1%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35.3%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4.3</a:t>
                      </a: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Jan</a:t>
                      </a:r>
                      <a:r>
                        <a:rPr lang="en-US" sz="2000" baseline="0" dirty="0" smtClean="0">
                          <a:latin typeface="Arial" pitchFamily="34" charset="0"/>
                          <a:cs typeface="Arial" pitchFamily="34" charset="0"/>
                        </a:rPr>
                        <a:t> 2013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14.3%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30.2%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48.4%</a:t>
                      </a:r>
                      <a:endParaRPr lang="en-US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4.2%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461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6748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59301" y="1635618"/>
            <a:ext cx="89154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solidFill>
                <a:srgbClr val="727CA3">
                  <a:lumMod val="50000"/>
                </a:srgb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solidFill>
                  <a:srgbClr val="727CA3">
                    <a:lumMod val="50000"/>
                  </a:srgbClr>
                </a:solidFill>
                <a:latin typeface="Courier New" pitchFamily="49" charset="0"/>
                <a:cs typeface="Courier New" pitchFamily="49" charset="0"/>
              </a:rPr>
              <a:t>&gt;&gt; Explorer = [54.7; 44.8; 36.2; 26.6; 20.1; 14.3]; </a:t>
            </a:r>
          </a:p>
          <a:p>
            <a:r>
              <a:rPr lang="en-US" dirty="0" smtClean="0">
                <a:solidFill>
                  <a:srgbClr val="727CA3">
                    <a:lumMod val="50000"/>
                  </a:srgbClr>
                </a:solidFill>
                <a:latin typeface="Courier New" pitchFamily="49" charset="0"/>
                <a:cs typeface="Courier New" pitchFamily="49" charset="0"/>
              </a:rPr>
              <a:t>&gt;&gt; Firefox = [36.4; 45.5; 46.3; 42.8; 37.1; 30.2];</a:t>
            </a:r>
          </a:p>
          <a:p>
            <a:r>
              <a:rPr lang="en-US" dirty="0" smtClean="0">
                <a:solidFill>
                  <a:srgbClr val="727CA3">
                    <a:lumMod val="50000"/>
                  </a:srgbClr>
                </a:solidFill>
                <a:latin typeface="Courier New" pitchFamily="49" charset="0"/>
                <a:cs typeface="Courier New" pitchFamily="49" charset="0"/>
              </a:rPr>
              <a:t>&gt;&gt; Chrome = [0; 3.9; 10.8; 23.8; 35.3; 48.4];</a:t>
            </a:r>
          </a:p>
          <a:p>
            <a:r>
              <a:rPr lang="en-US" dirty="0" smtClean="0">
                <a:solidFill>
                  <a:srgbClr val="727CA3">
                    <a:lumMod val="50000"/>
                  </a:srgbClr>
                </a:solidFill>
                <a:latin typeface="Courier New" pitchFamily="49" charset="0"/>
                <a:cs typeface="Courier New" pitchFamily="49" charset="0"/>
              </a:rPr>
              <a:t>&gt;&gt; Safari = [1.9; 3.0; 3.7; 4.0; 4.3; 4.2];</a:t>
            </a:r>
          </a:p>
          <a:p>
            <a:endParaRPr lang="en-US" dirty="0">
              <a:solidFill>
                <a:srgbClr val="727CA3">
                  <a:lumMod val="50000"/>
                </a:srgb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solidFill>
                  <a:srgbClr val="727CA3">
                    <a:lumMod val="50000"/>
                  </a:srgbClr>
                </a:solidFill>
                <a:latin typeface="Courier New" pitchFamily="49" charset="0"/>
                <a:cs typeface="Courier New" pitchFamily="49" charset="0"/>
              </a:rPr>
              <a:t>&gt;&gt; Browser = [Explorer Firefox Chrome Safari]</a:t>
            </a:r>
          </a:p>
          <a:p>
            <a:r>
              <a:rPr lang="en-US" dirty="0" smtClean="0">
                <a:solidFill>
                  <a:srgbClr val="727CA3">
                    <a:lumMod val="50000"/>
                  </a:srgbClr>
                </a:solidFill>
                <a:latin typeface="Courier New" pitchFamily="49" charset="0"/>
                <a:cs typeface="Courier New" pitchFamily="49" charset="0"/>
              </a:rPr>
              <a:t>Browser =</a:t>
            </a:r>
          </a:p>
          <a:p>
            <a:r>
              <a:rPr lang="en-US" dirty="0" smtClean="0">
                <a:solidFill>
                  <a:srgbClr val="727CA3">
                    <a:lumMod val="50000"/>
                  </a:srgbClr>
                </a:solidFill>
                <a:latin typeface="Courier New" pitchFamily="49" charset="0"/>
                <a:cs typeface="Courier New" pitchFamily="49" charset="0"/>
              </a:rPr>
              <a:t>   54.7000   36.4000         0    1.9000</a:t>
            </a:r>
          </a:p>
          <a:p>
            <a:r>
              <a:rPr lang="en-US" dirty="0" smtClean="0">
                <a:solidFill>
                  <a:srgbClr val="727CA3">
                    <a:lumMod val="50000"/>
                  </a:srgbClr>
                </a:solidFill>
                <a:latin typeface="Courier New" pitchFamily="49" charset="0"/>
                <a:cs typeface="Courier New" pitchFamily="49" charset="0"/>
              </a:rPr>
              <a:t>   44.8000   45.5000    3.9000    3.0000</a:t>
            </a:r>
          </a:p>
          <a:p>
            <a:r>
              <a:rPr lang="en-US" dirty="0" smtClean="0">
                <a:solidFill>
                  <a:srgbClr val="727CA3">
                    <a:lumMod val="50000"/>
                  </a:srgbClr>
                </a:solidFill>
                <a:latin typeface="Courier New" pitchFamily="49" charset="0"/>
                <a:cs typeface="Courier New" pitchFamily="49" charset="0"/>
              </a:rPr>
              <a:t>   36.2000   46.3000   10.8000    3.7000</a:t>
            </a:r>
          </a:p>
          <a:p>
            <a:r>
              <a:rPr lang="en-US" dirty="0" smtClean="0">
                <a:solidFill>
                  <a:srgbClr val="727CA3">
                    <a:lumMod val="50000"/>
                  </a:srgbClr>
                </a:solidFill>
                <a:latin typeface="Courier New" pitchFamily="49" charset="0"/>
                <a:cs typeface="Courier New" pitchFamily="49" charset="0"/>
              </a:rPr>
              <a:t>   26.6000   42.8000   23.8000    4.0000</a:t>
            </a:r>
          </a:p>
          <a:p>
            <a:r>
              <a:rPr lang="en-US" dirty="0" smtClean="0">
                <a:solidFill>
                  <a:srgbClr val="727CA3">
                    <a:lumMod val="50000"/>
                  </a:srgbClr>
                </a:solidFill>
                <a:latin typeface="Courier New" pitchFamily="49" charset="0"/>
                <a:cs typeface="Courier New" pitchFamily="49" charset="0"/>
              </a:rPr>
              <a:t>   20.1000   37.1000   35.3000    4.3000</a:t>
            </a:r>
          </a:p>
          <a:p>
            <a:r>
              <a:rPr lang="en-US" dirty="0" smtClean="0">
                <a:solidFill>
                  <a:srgbClr val="727CA3">
                    <a:lumMod val="50000"/>
                  </a:srgbClr>
                </a:solidFill>
                <a:latin typeface="Courier New" pitchFamily="49" charset="0"/>
                <a:cs typeface="Courier New" pitchFamily="49" charset="0"/>
              </a:rPr>
              <a:t>   14.3000   30.2000   48.4000    4.2000</a:t>
            </a:r>
          </a:p>
          <a:p>
            <a:endParaRPr lang="sv-SE" dirty="0">
              <a:solidFill>
                <a:srgbClr val="727CA3">
                  <a:lumMod val="50000"/>
                </a:srgb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sv-SE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% browser is a </a:t>
            </a:r>
            <a:r>
              <a:rPr lang="sv-SE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6 </a:t>
            </a:r>
            <a:r>
              <a:rPr lang="sv-SE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x 4 matrix (2-d array) of values.  </a:t>
            </a:r>
            <a:r>
              <a:rPr lang="sv-SE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Each </a:t>
            </a:r>
            <a:r>
              <a:rPr lang="sv-SE" b="1" u="sng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column</a:t>
            </a:r>
            <a:r>
              <a:rPr lang="sv-SE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represents the data from a different browser.  </a:t>
            </a:r>
          </a:p>
          <a:p>
            <a:endParaRPr lang="en-US" dirty="0">
              <a:solidFill>
                <a:srgbClr val="727CA3">
                  <a:lumMod val="50000"/>
                </a:srgb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25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8" y="1447800"/>
            <a:ext cx="114106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727CA3">
                    <a:lumMod val="50000"/>
                  </a:srgbClr>
                </a:solidFill>
                <a:latin typeface="Courier New" pitchFamily="49" charset="0"/>
                <a:cs typeface="Courier New" pitchFamily="49" charset="0"/>
              </a:rPr>
              <a:t>&gt;&gt; Year = [2008; 2009; 2010; 2011; 2012; 2013];</a:t>
            </a:r>
          </a:p>
          <a:p>
            <a:r>
              <a:rPr lang="en-US" dirty="0" smtClean="0">
                <a:solidFill>
                  <a:srgbClr val="727CA3">
                    <a:lumMod val="50000"/>
                  </a:srgbClr>
                </a:solidFill>
                <a:latin typeface="Courier New" pitchFamily="49" charset="0"/>
                <a:cs typeface="Courier New" pitchFamily="49" charset="0"/>
              </a:rPr>
              <a:t>&gt;&gt; bar(Year,Browser); &gt;&gt; legend('Explorer','Firefox','Chrome','Safari')</a:t>
            </a:r>
          </a:p>
          <a:p>
            <a:r>
              <a:rPr lang="en-US" dirty="0" smtClean="0">
                <a:solidFill>
                  <a:srgbClr val="727CA3">
                    <a:lumMod val="50000"/>
                  </a:srgbClr>
                </a:solidFill>
                <a:latin typeface="Courier New" pitchFamily="49" charset="0"/>
                <a:cs typeface="Courier New" pitchFamily="49" charset="0"/>
              </a:rPr>
              <a:t>&gt;&gt; xlabel('Year'); ylabel('Percent of Users'); title('Browser Usage Statistics');</a:t>
            </a:r>
            <a:endParaRPr lang="en-US" dirty="0">
              <a:solidFill>
                <a:srgbClr val="727CA3">
                  <a:lumMod val="50000"/>
                </a:srgb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482071"/>
            <a:ext cx="7664003" cy="417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58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317</Words>
  <Application>Microsoft Office PowerPoint</Application>
  <PresentationFormat>Widescreen</PresentationFormat>
  <Paragraphs>65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Constantia</vt:lpstr>
      <vt:lpstr>Courier New</vt:lpstr>
      <vt:lpstr>Wingdings 2</vt:lpstr>
      <vt:lpstr>Flow</vt:lpstr>
      <vt:lpstr>Bar Charts</vt:lpstr>
      <vt:lpstr>Bar Charts</vt:lpstr>
      <vt:lpstr>Example</vt:lpstr>
      <vt:lpstr>Example</vt:lpstr>
      <vt:lpstr>Example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Bar Charts</dc:title>
  <dc:creator>Kathy</dc:creator>
  <cp:lastModifiedBy>Kathy</cp:lastModifiedBy>
  <cp:revision>4</cp:revision>
  <dcterms:created xsi:type="dcterms:W3CDTF">2013-11-17T14:48:07Z</dcterms:created>
  <dcterms:modified xsi:type="dcterms:W3CDTF">2013-11-17T15:03:04Z</dcterms:modified>
</cp:coreProperties>
</file>